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79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Poppins Ligh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oppins" panose="020B0604020202020204" charset="0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Poppins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LRWVreNJzDG1hFhNL9Buvmmml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4"/>
    <a:srgbClr val="53ADC5"/>
    <a:srgbClr val="C4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/>
    <p:restoredTop sz="94609"/>
  </p:normalViewPr>
  <p:slideViewPr>
    <p:cSldViewPr snapToGrid="0">
      <p:cViewPr varScale="1">
        <p:scale>
          <a:sx n="52" d="100"/>
          <a:sy n="52" d="100"/>
        </p:scale>
        <p:origin x="2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48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86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2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385994" y="0"/>
            <a:ext cx="12613616" cy="1027527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19721" r="19721"/>
          <a:stretch/>
        </p:blipFill>
        <p:spPr>
          <a:xfrm>
            <a:off x="7248" y="11730"/>
            <a:ext cx="3090275" cy="37499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1" y="3917884"/>
            <a:ext cx="3090275" cy="3178694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"/>
          <p:cNvSpPr/>
          <p:nvPr/>
        </p:nvSpPr>
        <p:spPr>
          <a:xfrm>
            <a:off x="7434622" y="8848778"/>
            <a:ext cx="4516360" cy="156734"/>
          </a:xfrm>
          <a:prstGeom prst="rect">
            <a:avLst/>
          </a:prstGeom>
          <a:solidFill>
            <a:srgbClr val="EF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"/>
          <p:cNvSpPr/>
          <p:nvPr/>
        </p:nvSpPr>
        <p:spPr>
          <a:xfrm>
            <a:off x="16306800" y="11730"/>
            <a:ext cx="1981200" cy="3749989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6306800" y="3917884"/>
            <a:ext cx="1981200" cy="6357386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3844616" y="3011835"/>
            <a:ext cx="11696373" cy="271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37" b="1" i="0" u="none" strike="noStrike" cap="none" dirty="0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La vitrine </a:t>
            </a:r>
            <a:r>
              <a:rPr lang="en-US" sz="8337" b="1" i="0" u="none" strike="noStrike" cap="none" dirty="0" err="1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digitale</a:t>
            </a:r>
            <a:r>
              <a:rPr lang="en-US" sz="8337" b="1" i="0" u="none" strike="noStrike" cap="none" dirty="0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fr-FR" sz="8337" b="1" i="0" u="none" strike="noStrike" cap="none" dirty="0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commerces</a:t>
            </a:r>
            <a:r>
              <a:rPr lang="en-US" sz="8337" b="1" i="0" u="none" strike="noStrike" cap="none" dirty="0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-FR" sz="8337" b="1" i="0" u="none" strike="noStrike" cap="none" dirty="0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locaux</a:t>
            </a:r>
            <a:endParaRPr lang="fr-FR" sz="8337" b="1" i="0" u="none" strike="noStrike" cap="none" dirty="0">
              <a:solidFill>
                <a:srgbClr val="F7D18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599079" y="6876081"/>
            <a:ext cx="6187446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 dirty="0" err="1">
                <a:solidFill>
                  <a:srgbClr val="C42F49"/>
                </a:solidFill>
                <a:latin typeface="Poppins Medium"/>
                <a:cs typeface="Poppins Medium"/>
                <a:sym typeface="Poppins Medium"/>
              </a:rPr>
              <a:t>www.jacheteenlocal.fr</a:t>
            </a:r>
            <a:endParaRPr dirty="0">
              <a:solidFill>
                <a:srgbClr val="C42F49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223697" y="9197409"/>
            <a:ext cx="4938209" cy="93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34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Mai 2020</a:t>
            </a:r>
            <a:endParaRPr sz="2334" dirty="0">
              <a:solidFill>
                <a:srgbClr val="EFF3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34" dirty="0">
              <a:solidFill>
                <a:srgbClr val="EFF3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" name="Image 2" descr="Une image contenant signe, pièce&#10;&#10;Description générée automatiquement">
            <a:extLst>
              <a:ext uri="{FF2B5EF4-FFF2-40B4-BE49-F238E27FC236}">
                <a16:creationId xmlns:a16="http://schemas.microsoft.com/office/drawing/2014/main" id="{C7344AFD-F996-2C4A-9972-128A7278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86" y="7403209"/>
            <a:ext cx="2872061" cy="28720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427491D-F009-7547-90A7-A802BBE1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5295900"/>
          </a:xfrm>
          <a:prstGeom prst="rect">
            <a:avLst/>
          </a:prstGeom>
        </p:spPr>
      </p:pic>
      <p:pic>
        <p:nvPicPr>
          <p:cNvPr id="186" name="Google Shape;186;p8" descr="Curse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44360">
            <a:off x="14685396" y="1857727"/>
            <a:ext cx="467948" cy="46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5031040" y="5632185"/>
            <a:ext cx="860876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Ajouter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un article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5031040" y="7995279"/>
            <a:ext cx="8225920" cy="19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Pour ajouter un article à votre boutique, cliquez sur ‘Ajoutez un article’ dans le menu déroulant en haut à droite de l’écran</a:t>
            </a:r>
            <a:endParaRPr sz="2799" b="0" i="0" u="none" strike="noStrike" cap="none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031040" y="7295700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14539805" y="8076731"/>
            <a:ext cx="3748195" cy="2210269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9991128" y="8199606"/>
            <a:ext cx="4353373" cy="2087394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918080" y="2531309"/>
            <a:ext cx="8225920" cy="763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5490" marR="0" lvl="1" indent="-514350" algn="l" rtl="0">
              <a:lnSpc>
                <a:spcPct val="197034"/>
              </a:lnSpc>
              <a:spcBef>
                <a:spcPts val="0"/>
              </a:spcBef>
              <a:spcAft>
                <a:spcPts val="0"/>
              </a:spcAft>
              <a:buClr>
                <a:srgbClr val="53ADC5"/>
              </a:buClr>
              <a:buSzPts val="2799"/>
              <a:buFont typeface="+mj-lt"/>
              <a:buAutoNum type="arabicPeriod"/>
            </a:pP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Ajoutez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photos de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: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Cliquez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directement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la </a:t>
            </a:r>
            <a:r>
              <a:rPr lang="en-US" sz="2799" b="1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zone </a:t>
            </a:r>
            <a:r>
              <a:rPr lang="en-US" sz="2799" b="1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d’image</a:t>
            </a:r>
            <a:r>
              <a:rPr lang="en-US" sz="2799" b="1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pour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ouvrir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fenêtre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téléchargement</a:t>
            </a:r>
            <a:endParaRPr lang="en-US" sz="2799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745490" lvl="1" indent="-514350">
              <a:lnSpc>
                <a:spcPct val="197034"/>
              </a:lnSpc>
              <a:buClr>
                <a:srgbClr val="53ADC5"/>
              </a:buClr>
              <a:buSzPts val="2799"/>
              <a:buFont typeface="+mj-lt"/>
              <a:buAutoNum type="arabicPeriod"/>
            </a:pP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Ajoutez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titre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à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: un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titre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clair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court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préférable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 </a:t>
            </a:r>
            <a:endParaRPr lang="en-US" sz="2800" dirty="0">
              <a:solidFill>
                <a:srgbClr val="53ADC5"/>
              </a:solidFill>
            </a:endParaRPr>
          </a:p>
          <a:p>
            <a:pPr marL="745490" lvl="1" indent="-514350">
              <a:lnSpc>
                <a:spcPct val="197034"/>
              </a:lnSpc>
              <a:buClr>
                <a:srgbClr val="53ADC5"/>
              </a:buClr>
              <a:buSzPts val="2799"/>
              <a:buFont typeface="+mj-lt"/>
              <a:buAutoNum type="arabicPeriod"/>
            </a:pP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Décrivez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plus </a:t>
            </a:r>
            <a:r>
              <a:rPr lang="en-US" sz="2799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précisément</a:t>
            </a:r>
            <a:r>
              <a:rPr lang="en-US" sz="2799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possible</a:t>
            </a:r>
          </a:p>
          <a:p>
            <a:pPr marL="745490" lvl="1" indent="-514350">
              <a:lnSpc>
                <a:spcPct val="197034"/>
              </a:lnSpc>
              <a:buClr>
                <a:srgbClr val="53ADC5"/>
              </a:buClr>
              <a:buSzPts val="2799"/>
              <a:buFont typeface="+mj-lt"/>
              <a:buAutoNum type="arabicPeriod"/>
            </a:pPr>
            <a:r>
              <a:rPr lang="en-US" sz="2800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Entrez </a:t>
            </a:r>
            <a:r>
              <a:rPr lang="en-US" sz="2800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une</a:t>
            </a:r>
            <a:r>
              <a:rPr lang="en-US" sz="2800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1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référence</a:t>
            </a:r>
            <a:r>
              <a:rPr lang="en-US" sz="2800" b="1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1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r>
              <a:rPr lang="en-US" sz="2800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le stock disponible du </a:t>
            </a:r>
            <a:r>
              <a:rPr lang="en-US" sz="2800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endParaRPr lang="en-US" sz="2800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1028700" y="2277936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1028700" y="717157"/>
            <a:ext cx="86487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Ajouter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un article</a:t>
            </a:r>
            <a:endParaRPr dirty="0">
              <a:solidFill>
                <a:srgbClr val="53ADC5"/>
              </a:solidFill>
            </a:endParaRPr>
          </a:p>
        </p:txBody>
      </p:sp>
      <p:pic>
        <p:nvPicPr>
          <p:cNvPr id="197" name="Google Shape;197;p9" descr="Curse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44360">
            <a:off x="10462311" y="2297335"/>
            <a:ext cx="467948" cy="4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D1266DF-B5AD-6D4A-9F4F-267BB429D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200" y="156809"/>
            <a:ext cx="8559800" cy="972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>
            <a:off x="8867828" y="0"/>
            <a:ext cx="9420172" cy="102870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9331538" y="4119527"/>
            <a:ext cx="6740020" cy="493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5490" lvl="1" indent="-514350">
              <a:lnSpc>
                <a:spcPct val="191000"/>
              </a:lnSpc>
              <a:buClr>
                <a:srgbClr val="EFF3F4"/>
              </a:buClr>
              <a:buSzPts val="2800"/>
              <a:buFont typeface="+mj-lt"/>
              <a:buAutoNum type="arabicPeriod"/>
            </a:pPr>
            <a:r>
              <a:rPr lang="en-US" sz="2799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Choisissez</a:t>
            </a:r>
            <a:r>
              <a:rPr lang="en-US" sz="2799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 </a:t>
            </a:r>
            <a:r>
              <a:rPr lang="en-US" sz="2799" b="1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catégorie</a:t>
            </a:r>
            <a:r>
              <a:rPr lang="en-US" sz="2799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799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799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endParaRPr lang="en-US" sz="2799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745490" lvl="1" indent="-514350">
              <a:lnSpc>
                <a:spcPct val="191000"/>
              </a:lnSpc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Choisissez</a:t>
            </a:r>
            <a:r>
              <a:rPr lang="en-US" sz="2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n-US" sz="2800" b="1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#</a:t>
            </a:r>
            <a:r>
              <a:rPr lang="en-US" sz="2800" b="1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hastags</a:t>
            </a:r>
            <a:r>
              <a:rPr lang="en-US" sz="2800" b="1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correspondant</a:t>
            </a:r>
            <a:r>
              <a:rPr lang="en-US" sz="2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à</a:t>
            </a:r>
            <a:r>
              <a:rPr lang="en-US" sz="2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endParaRPr lang="en-US" sz="2799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745490" marR="0" lvl="1" indent="-5143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Ajoutez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prix de vente TTC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choisissez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taux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TVA.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4449137" y="-1"/>
            <a:ext cx="4055385" cy="1778605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Google Shape;205;p10"/>
          <p:cNvSpPr/>
          <p:nvPr/>
        </p:nvSpPr>
        <p:spPr>
          <a:xfrm>
            <a:off x="0" y="-1"/>
            <a:ext cx="4353373" cy="17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9331538" y="3181648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9331538" y="1503134"/>
            <a:ext cx="8492752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Ajouter un article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39B994-89B0-054E-99D5-1E36EC97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7" y="1498896"/>
            <a:ext cx="8699500" cy="859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934786" y="223697"/>
            <a:ext cx="1624159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Faites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la promotion d’un </a:t>
            </a: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produit</a:t>
            </a:r>
            <a:endParaRPr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934786" y="2065991"/>
            <a:ext cx="16456743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Mettez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avant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produit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vos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réseaux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sociaux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cliquant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le lien de partage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bas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à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droite de la photo de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article.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934786" y="1711272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21D82D-B86C-F143-8D9D-79B5D3EB8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236" y="4074440"/>
            <a:ext cx="12564689" cy="60971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/>
          <p:nvPr/>
        </p:nvSpPr>
        <p:spPr>
          <a:xfrm>
            <a:off x="1028700" y="2398856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17106901" y="7346103"/>
            <a:ext cx="1181100" cy="2940898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43" name="Google Shape;243;p13"/>
          <p:cNvSpPr/>
          <p:nvPr/>
        </p:nvSpPr>
        <p:spPr>
          <a:xfrm>
            <a:off x="17106900" y="-1"/>
            <a:ext cx="1181100" cy="7118493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1028700" y="1028700"/>
            <a:ext cx="14682567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7824156" y="3695805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9466197" y="4572177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7819608" y="7230381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9428131" y="6250727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247063" y="6327499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6208849" y="4577519"/>
            <a:ext cx="1091599" cy="109537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13"/>
          <p:cNvGrpSpPr/>
          <p:nvPr/>
        </p:nvGrpSpPr>
        <p:grpSpPr>
          <a:xfrm>
            <a:off x="6314048" y="3828203"/>
            <a:ext cx="4087071" cy="4275977"/>
            <a:chOff x="221571" y="281715"/>
            <a:chExt cx="5449427" cy="5701303"/>
          </a:xfrm>
        </p:grpSpPr>
        <p:pic>
          <p:nvPicPr>
            <p:cNvPr id="252" name="Google Shape;252;p13"/>
            <p:cNvPicPr preferRelativeResize="0"/>
            <p:nvPr/>
          </p:nvPicPr>
          <p:blipFill rotWithShape="1">
            <a:blip r:embed="rId3">
              <a:alphaModFix/>
              <a:biLevel thresh="75000"/>
            </a:blip>
            <a:srcRect/>
            <a:stretch/>
          </p:blipFill>
          <p:spPr>
            <a:xfrm>
              <a:off x="2443082" y="281715"/>
              <a:ext cx="1054649" cy="105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3"/>
            <p:cNvPicPr preferRelativeResize="0"/>
            <p:nvPr/>
          </p:nvPicPr>
          <p:blipFill rotWithShape="1">
            <a:blip r:embed="rId4">
              <a:alphaModFix/>
              <a:biLevel thresh="75000"/>
            </a:blip>
            <a:srcRect/>
            <a:stretch/>
          </p:blipFill>
          <p:spPr>
            <a:xfrm>
              <a:off x="4547012" y="1456651"/>
              <a:ext cx="1108806" cy="1108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3"/>
            <p:cNvPicPr preferRelativeResize="0"/>
            <p:nvPr/>
          </p:nvPicPr>
          <p:blipFill rotWithShape="1">
            <a:blip r:embed="rId5">
              <a:alphaModFix/>
              <a:biLevel thresh="75000"/>
            </a:blip>
            <a:srcRect/>
            <a:stretch/>
          </p:blipFill>
          <p:spPr>
            <a:xfrm>
              <a:off x="4562192" y="3709147"/>
              <a:ext cx="1108806" cy="1108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3"/>
            <p:cNvPicPr preferRelativeResize="0"/>
            <p:nvPr/>
          </p:nvPicPr>
          <p:blipFill rotWithShape="1">
            <a:blip r:embed="rId6">
              <a:alphaModFix/>
              <a:biLevel thresh="75000"/>
            </a:blip>
            <a:srcRect/>
            <a:stretch/>
          </p:blipFill>
          <p:spPr>
            <a:xfrm>
              <a:off x="2471479" y="4954802"/>
              <a:ext cx="1028216" cy="102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3"/>
            <p:cNvPicPr preferRelativeResize="0"/>
            <p:nvPr/>
          </p:nvPicPr>
          <p:blipFill rotWithShape="1">
            <a:blip r:embed="rId7">
              <a:alphaModFix/>
              <a:biLevel thresh="75000"/>
            </a:blip>
            <a:srcRect/>
            <a:stretch/>
          </p:blipFill>
          <p:spPr>
            <a:xfrm>
              <a:off x="310111" y="3749441"/>
              <a:ext cx="1028216" cy="102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3"/>
            <p:cNvPicPr preferRelativeResize="0"/>
            <p:nvPr/>
          </p:nvPicPr>
          <p:blipFill rotWithShape="1">
            <a:blip r:embed="rId8">
              <a:alphaModFix/>
              <a:biLevel thresh="75000"/>
            </a:blip>
            <a:srcRect/>
            <a:stretch/>
          </p:blipFill>
          <p:spPr>
            <a:xfrm>
              <a:off x="221571" y="1423586"/>
              <a:ext cx="1174937" cy="1174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13"/>
          <p:cNvSpPr txBox="1"/>
          <p:nvPr/>
        </p:nvSpPr>
        <p:spPr>
          <a:xfrm>
            <a:off x="6522435" y="2813193"/>
            <a:ext cx="3878684" cy="76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1. Mail de notification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10890709" y="4625678"/>
            <a:ext cx="5312960" cy="11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7"/>
              </a:lnSpc>
            </a:pP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2.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Connectez-vous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à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espace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J'achète</a:t>
            </a:r>
            <a:r>
              <a:rPr lang="en-US" sz="2400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400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</a:t>
            </a:r>
            <a:endParaRPr sz="2577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10890709" y="6508802"/>
            <a:ext cx="4820557" cy="76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3. Préparez la commande</a:t>
            </a:r>
            <a:endParaRPr sz="2577" b="0" i="0" u="none" strike="noStrike" cap="none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6522435" y="8476964"/>
            <a:ext cx="3695096" cy="11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4. Entrez le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endParaRPr sz="2577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1982221" y="6410527"/>
            <a:ext cx="3695096" cy="11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5. Faites signer le bon de commande </a:t>
            </a:r>
            <a:endParaRPr>
              <a:solidFill>
                <a:srgbClr val="53ADC5"/>
              </a:solidFill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1028700" y="4625678"/>
            <a:ext cx="4648617" cy="11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6.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Confirmez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retrait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 </a:t>
            </a:r>
            <a:r>
              <a:rPr lang="en-US" sz="2577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espace</a:t>
            </a:r>
            <a:r>
              <a:rPr lang="en-US" sz="2577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personnel</a:t>
            </a:r>
            <a:endParaRPr sz="2577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>
            <a:off x="0" y="-1"/>
            <a:ext cx="9370272" cy="7792879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1" y="7999557"/>
            <a:ext cx="9370271" cy="2287443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sp>
        <p:nvSpPr>
          <p:cNvPr id="270" name="Google Shape;270;p14"/>
          <p:cNvSpPr txBox="1"/>
          <p:nvPr/>
        </p:nvSpPr>
        <p:spPr>
          <a:xfrm>
            <a:off x="10249963" y="483273"/>
            <a:ext cx="7439609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10391191" y="3654804"/>
            <a:ext cx="7157155" cy="604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Le </a:t>
            </a:r>
            <a:r>
              <a:rPr lang="en-US" sz="2800" b="1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800" b="1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800" b="1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2800" b="1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: </a:t>
            </a:r>
            <a:endParaRPr dirty="0">
              <a:solidFill>
                <a:srgbClr val="53ADC5"/>
              </a:solidFill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1.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Saisissez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vente dans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logiciel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habituel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  <a:endParaRPr dirty="0">
              <a:solidFill>
                <a:srgbClr val="53ADC5"/>
              </a:solidFill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2.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Reportez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facture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émise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J'achète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local,</a:t>
            </a:r>
            <a:endParaRPr dirty="0">
              <a:solidFill>
                <a:srgbClr val="53ADC5"/>
              </a:solidFill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facture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ainsi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même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logiciel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sur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J'achète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8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</a:t>
            </a:r>
            <a:endParaRPr sz="2800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0249963" y="314605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761999" y="1397202"/>
            <a:ext cx="7846273" cy="4998472"/>
            <a:chOff x="1833455" y="2595077"/>
            <a:chExt cx="6197600" cy="3198932"/>
          </a:xfrm>
        </p:grpSpPr>
        <p:pic>
          <p:nvPicPr>
            <p:cNvPr id="274" name="Google Shape;27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3455" y="3203209"/>
              <a:ext cx="6197600" cy="259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4"/>
            <p:cNvPicPr preferRelativeResize="0"/>
            <p:nvPr/>
          </p:nvPicPr>
          <p:blipFill rotWithShape="1">
            <a:blip r:embed="rId3">
              <a:alphaModFix/>
            </a:blip>
            <a:srcRect t="69009" r="63190"/>
            <a:stretch/>
          </p:blipFill>
          <p:spPr>
            <a:xfrm>
              <a:off x="1833455" y="2595077"/>
              <a:ext cx="6197600" cy="8029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14"/>
          <p:cNvSpPr txBox="1"/>
          <p:nvPr/>
        </p:nvSpPr>
        <p:spPr>
          <a:xfrm>
            <a:off x="2819399" y="2098587"/>
            <a:ext cx="4343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B2B"/>
                </a:solidFill>
                <a:latin typeface="Baghdad"/>
                <a:ea typeface="Baghdad"/>
                <a:cs typeface="Baghdad"/>
                <a:sym typeface="Baghdad"/>
              </a:rPr>
              <a:t>Saisir le numéro de facture</a:t>
            </a:r>
            <a:endParaRPr/>
          </a:p>
        </p:txBody>
      </p:sp>
      <p:pic>
        <p:nvPicPr>
          <p:cNvPr id="277" name="Google Shape;277;p14" descr="Curse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3295">
            <a:off x="5602645" y="3071701"/>
            <a:ext cx="1018637" cy="92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 descr="Curse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3295">
            <a:off x="5615527" y="4542239"/>
            <a:ext cx="1018637" cy="92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/>
          <p:nvPr/>
        </p:nvSpPr>
        <p:spPr>
          <a:xfrm>
            <a:off x="7086600" y="-16764"/>
            <a:ext cx="11201400" cy="10303755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8904632" y="3551907"/>
            <a:ext cx="877376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La facture :</a:t>
            </a:r>
            <a:endParaRPr dirty="0"/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1. Une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fois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retrait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la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marchandise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effectué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le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statut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la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“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livré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”, la facture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émise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dirty="0"/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EFF3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2. La facture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portera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informations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légales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entreprise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ainsi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que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celles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du client. </a:t>
            </a:r>
            <a:endParaRPr dirty="0"/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EFF3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3.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Chaque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dans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magasin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entraînera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l’émission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6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d’une</a:t>
            </a:r>
            <a:r>
              <a:rPr lang="en-US" sz="26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facture. </a:t>
            </a:r>
            <a:endParaRPr dirty="0"/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EFF3F4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449137" y="-16765"/>
            <a:ext cx="4055385" cy="1795370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Google Shape;287;p15"/>
          <p:cNvSpPr/>
          <p:nvPr/>
        </p:nvSpPr>
        <p:spPr>
          <a:xfrm>
            <a:off x="8904634" y="325930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8831742" y="617865"/>
            <a:ext cx="8773768" cy="220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i="0" u="none" strike="noStrike" cap="none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78" y="617865"/>
            <a:ext cx="7984054" cy="90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l="2510" t="9198" r="49399" b="71517"/>
          <a:stretch/>
        </p:blipFill>
        <p:spPr>
          <a:xfrm>
            <a:off x="602157" y="1485899"/>
            <a:ext cx="3839537" cy="174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5">
            <a:alphaModFix/>
          </a:blip>
          <a:srcRect l="13826" t="38243" r="68039" b="60078"/>
          <a:stretch/>
        </p:blipFill>
        <p:spPr>
          <a:xfrm>
            <a:off x="1452785" y="4096510"/>
            <a:ext cx="1447801" cy="15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15"/>
          <p:cNvCxnSpPr/>
          <p:nvPr/>
        </p:nvCxnSpPr>
        <p:spPr>
          <a:xfrm rot="10800000">
            <a:off x="3276602" y="2112481"/>
            <a:ext cx="3809998" cy="0"/>
          </a:xfrm>
          <a:prstGeom prst="straightConnector1">
            <a:avLst/>
          </a:prstGeom>
          <a:noFill/>
          <a:ln w="9525" cap="flat" cmpd="sng">
            <a:solidFill>
              <a:srgbClr val="292B2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3" name="Google Shape;293;p15"/>
          <p:cNvCxnSpPr/>
          <p:nvPr/>
        </p:nvCxnSpPr>
        <p:spPr>
          <a:xfrm rot="10800000">
            <a:off x="2900586" y="4136351"/>
            <a:ext cx="4186014" cy="0"/>
          </a:xfrm>
          <a:prstGeom prst="straightConnector1">
            <a:avLst/>
          </a:prstGeom>
          <a:noFill/>
          <a:ln w="9525" cap="flat" cmpd="sng">
            <a:solidFill>
              <a:srgbClr val="292B2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4" name="Google Shape;294;p15"/>
          <p:cNvSpPr txBox="1"/>
          <p:nvPr/>
        </p:nvSpPr>
        <p:spPr>
          <a:xfrm>
            <a:off x="4953000" y="1776663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 informations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4953000" y="376701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infos clients</a:t>
            </a:r>
            <a:endParaRPr/>
          </a:p>
        </p:txBody>
      </p:sp>
      <p:cxnSp>
        <p:nvCxnSpPr>
          <p:cNvPr id="296" name="Google Shape;296;p15"/>
          <p:cNvCxnSpPr/>
          <p:nvPr/>
        </p:nvCxnSpPr>
        <p:spPr>
          <a:xfrm flipH="1">
            <a:off x="3962400" y="4884380"/>
            <a:ext cx="1039747" cy="965673"/>
          </a:xfrm>
          <a:prstGeom prst="straightConnector1">
            <a:avLst/>
          </a:prstGeom>
          <a:noFill/>
          <a:ln w="9525" cap="flat" cmpd="sng">
            <a:solidFill>
              <a:srgbClr val="292B2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15"/>
          <p:cNvCxnSpPr/>
          <p:nvPr/>
        </p:nvCxnSpPr>
        <p:spPr>
          <a:xfrm>
            <a:off x="4993593" y="4884380"/>
            <a:ext cx="2093007" cy="0"/>
          </a:xfrm>
          <a:prstGeom prst="straightConnector1">
            <a:avLst/>
          </a:prstGeom>
          <a:noFill/>
          <a:ln w="9525" cap="flat" cmpd="sng">
            <a:solidFill>
              <a:srgbClr val="292B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15"/>
          <p:cNvSpPr txBox="1"/>
          <p:nvPr/>
        </p:nvSpPr>
        <p:spPr>
          <a:xfrm>
            <a:off x="4953000" y="447951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Détails de la facture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602157" y="1028700"/>
            <a:ext cx="3670337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53ADC5"/>
                </a:solidFill>
                <a:latin typeface="Calibri"/>
                <a:cs typeface="Calibri"/>
                <a:sym typeface="Calibri"/>
              </a:rPr>
              <a:t>J’achète</a:t>
            </a:r>
            <a:r>
              <a:rPr lang="en-US" sz="2400" b="1" dirty="0">
                <a:solidFill>
                  <a:srgbClr val="53ADC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Calibri"/>
                <a:cs typeface="Calibri"/>
                <a:sym typeface="Calibri"/>
              </a:rPr>
              <a:t>en</a:t>
            </a:r>
            <a:r>
              <a:rPr lang="en-US" sz="2400" b="1" dirty="0">
                <a:solidFill>
                  <a:srgbClr val="53ADC5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C42F49"/>
                </a:solidFill>
                <a:latin typeface="Calibri"/>
                <a:cs typeface="Calibri"/>
                <a:sym typeface="Calibri"/>
              </a:rPr>
              <a:t>local</a:t>
            </a:r>
            <a:endParaRPr dirty="0">
              <a:solidFill>
                <a:srgbClr val="C42F49"/>
              </a:solidFill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609599" y="8372445"/>
            <a:ext cx="3048001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7D18E"/>
                </a:solidFill>
                <a:latin typeface="Calibri"/>
                <a:ea typeface="Calibri"/>
                <a:cs typeface="Calibri"/>
                <a:sym typeface="Calibri"/>
              </a:rPr>
              <a:t>SHOP IN </a:t>
            </a:r>
            <a:r>
              <a:rPr lang="en-US" sz="1000">
                <a:solidFill>
                  <a:srgbClr val="3F6BE5"/>
                </a:solidFill>
                <a:latin typeface="Calibri"/>
                <a:ea typeface="Calibri"/>
                <a:cs typeface="Calibri"/>
                <a:sym typeface="Calibri"/>
              </a:rPr>
              <a:t>BARSÉQUANAIS </a:t>
            </a:r>
            <a:r>
              <a:rPr lang="en-US" sz="1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vous remercie de votre achat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/>
          <p:nvPr/>
        </p:nvSpPr>
        <p:spPr>
          <a:xfrm>
            <a:off x="990601" y="467325"/>
            <a:ext cx="14097000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sur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l’application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mobile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1043940" y="327570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2615257" y="4582238"/>
            <a:ext cx="8074005" cy="38100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752" y="1181100"/>
            <a:ext cx="12839698" cy="9629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/>
          <p:nvPr/>
        </p:nvSpPr>
        <p:spPr>
          <a:xfrm>
            <a:off x="2941320" y="5209966"/>
            <a:ext cx="742188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Light"/>
              <a:buAutoNum type="arabicPeriod"/>
            </a:pP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Connectez-vous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l’application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J’achète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</a:t>
            </a:r>
            <a:endParaRPr sz="32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Light"/>
              <a:buAutoNum type="arabicPeriod"/>
            </a:pP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Rendez-vous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dans 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l’onglet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“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Mes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Commandes</a:t>
            </a:r>
            <a:r>
              <a:rPr lang="en-US" sz="3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/>
          <p:nvPr/>
        </p:nvSpPr>
        <p:spPr>
          <a:xfrm>
            <a:off x="990601" y="331771"/>
            <a:ext cx="12080805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990601" y="3558431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7315200" y="5448300"/>
            <a:ext cx="4465320" cy="25908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685800" y="3847361"/>
            <a:ext cx="6858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dirty="0">
              <a:solidFill>
                <a:srgbClr val="53ADC5"/>
              </a:solidFill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“</a:t>
            </a: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cours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preparation”</a:t>
            </a:r>
            <a:endParaRPr sz="3200" b="0" i="0" u="none" strike="noStrike" cap="none" dirty="0">
              <a:solidFill>
                <a:srgbClr val="53A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702040" y="3758372"/>
            <a:ext cx="30784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Statut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Rouge</a:t>
            </a:r>
            <a:endParaRPr sz="1800" b="0" i="0" u="none" strike="noStrike" cap="none" dirty="0">
              <a:solidFill>
                <a:srgbClr val="53A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7543800" y="5620315"/>
            <a:ext cx="348506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Cliquez sur la commande à préparer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0" y="7593874"/>
            <a:ext cx="4876799" cy="2693126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412" y="-9394"/>
            <a:ext cx="13716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17"/>
          <p:cNvCxnSpPr/>
          <p:nvPr/>
        </p:nvCxnSpPr>
        <p:spPr>
          <a:xfrm>
            <a:off x="11780520" y="4229100"/>
            <a:ext cx="1630800" cy="393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/>
          <p:nvPr/>
        </p:nvSpPr>
        <p:spPr>
          <a:xfrm>
            <a:off x="914128" y="306340"/>
            <a:ext cx="967214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990601" y="3045477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914128" y="4482892"/>
            <a:ext cx="7448006" cy="5452892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53ADC5"/>
              </a:highlight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685800" y="3334407"/>
            <a:ext cx="9144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“</a:t>
            </a: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cours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preparation”</a:t>
            </a:r>
            <a:endParaRPr sz="3200" b="0" i="0" u="none" strike="noStrike" cap="none" dirty="0">
              <a:solidFill>
                <a:srgbClr val="53A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199062" y="4796658"/>
            <a:ext cx="6878137" cy="487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5490" marR="0" lvl="1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Poppins Light"/>
              <a:buAutoNum type="arabicPeriod"/>
            </a:pP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Saississez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dans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logiciel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habituel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  <a:endParaRPr dirty="0"/>
          </a:p>
          <a:p>
            <a:pPr marL="745490" marR="0" lvl="1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Poppins Light"/>
              <a:buAutoNum type="arabicPeriod"/>
            </a:pP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Reportez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facture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émise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J'achète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</a:t>
            </a:r>
            <a:endParaRPr sz="2590" b="0" i="0" u="none" strike="noStrike" cap="none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 b="0" i="0" u="none" strike="noStrike" cap="none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numéro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facture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ainsi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même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logiciel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sur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J'achète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59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local</a:t>
            </a:r>
            <a:endParaRPr sz="2590" b="0" i="0" u="none" strike="noStrike" cap="none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3458" y="521367"/>
            <a:ext cx="12662542" cy="949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00" y="508296"/>
            <a:ext cx="12568346" cy="942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 descr="Curseu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3295">
            <a:off x="11856988" y="3819374"/>
            <a:ext cx="1018637" cy="92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 descr="Curseu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3295">
            <a:off x="16505164" y="4150500"/>
            <a:ext cx="1018637" cy="92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8463845" y="2155523"/>
            <a:ext cx="879545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Tutoriel</a:t>
            </a:r>
            <a:endParaRPr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463845" y="4517984"/>
            <a:ext cx="6032004" cy="455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Inscription</a:t>
            </a:r>
            <a:endParaRPr dirty="0">
              <a:solidFill>
                <a:srgbClr val="53ADC5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Connexion</a:t>
            </a:r>
            <a:endParaRPr sz="2466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Création</a:t>
            </a:r>
            <a:r>
              <a:rPr lang="en-US" sz="2466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boutique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Information de la boutique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Information du </a:t>
            </a:r>
            <a:r>
              <a:rPr lang="en-US" sz="2466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compte</a:t>
            </a:r>
            <a:endParaRPr dirty="0">
              <a:solidFill>
                <a:srgbClr val="53ADC5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Ajouter</a:t>
            </a:r>
            <a:r>
              <a:rPr lang="en-US" sz="2466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article</a:t>
            </a:r>
            <a:endParaRPr dirty="0">
              <a:solidFill>
                <a:srgbClr val="53ADC5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Partage </a:t>
            </a: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d'article</a:t>
            </a:r>
            <a:endParaRPr sz="2466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Traitement</a:t>
            </a:r>
            <a:r>
              <a:rPr lang="en-US" sz="2466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66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</a:t>
            </a:r>
            <a:endParaRPr sz="2466" b="0" i="0" u="none" strike="noStrike" cap="none" dirty="0">
              <a:solidFill>
                <a:srgbClr val="53ADC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463845" y="3824318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C42F49"/>
              </a:highlight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28700" y="8412903"/>
            <a:ext cx="3748195" cy="1874098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4965945" y="8412902"/>
            <a:ext cx="2240600" cy="1874098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 4" descr="Une image contenant signe, téléphone, téléphone mobile, tenant&#10;&#10;Description générée automatiquement">
            <a:extLst>
              <a:ext uri="{FF2B5EF4-FFF2-40B4-BE49-F238E27FC236}">
                <a16:creationId xmlns:a16="http://schemas.microsoft.com/office/drawing/2014/main" id="{DE3E344F-D184-054D-8D57-1DB3162CC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3125" y="0"/>
            <a:ext cx="11009970" cy="82574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990601" y="202874"/>
            <a:ext cx="1250455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990601" y="3045477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7668441" y="5283523"/>
            <a:ext cx="4465320" cy="25908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685800" y="3334407"/>
            <a:ext cx="9144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Commande </a:t>
            </a:r>
            <a:endParaRPr>
              <a:solidFill>
                <a:srgbClr val="53ADC5"/>
              </a:solidFill>
            </a:endParaRPr>
          </a:p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“Disponible en magasin”</a:t>
            </a:r>
            <a:endParaRPr sz="3200" b="0" i="0" u="none" strike="noStrike" cap="none">
              <a:solidFill>
                <a:srgbClr val="53A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8458200" y="3692464"/>
            <a:ext cx="33985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Statut</a:t>
            </a:r>
            <a:r>
              <a:rPr lang="en-US" sz="3200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Orange</a:t>
            </a:r>
            <a:endParaRPr sz="1800" b="0" i="0" u="none" strike="noStrike" cap="none" dirty="0">
              <a:solidFill>
                <a:srgbClr val="53ADC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7897041" y="5455538"/>
            <a:ext cx="348506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Cliquez sur la commande à confirmer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0" y="7593874"/>
            <a:ext cx="4876799" cy="2693126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pic>
        <p:nvPicPr>
          <p:cNvPr id="348" name="Google Shape;3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2136" y="-402094"/>
            <a:ext cx="13134705" cy="9851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9"/>
          <p:cNvCxnSpPr>
            <a:stCxn id="345" idx="3"/>
          </p:cNvCxnSpPr>
          <p:nvPr/>
        </p:nvCxnSpPr>
        <p:spPr>
          <a:xfrm>
            <a:off x="11856720" y="4107942"/>
            <a:ext cx="2064000" cy="1175543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988423" y="571500"/>
            <a:ext cx="15998054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Traitement</a:t>
            </a:r>
            <a:r>
              <a:rPr lang="en-US" sz="7200" b="1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200" b="1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commandes</a:t>
            </a:r>
            <a:endParaRPr sz="7200" b="1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988423" y="1955555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0" y="8369990"/>
            <a:ext cx="18288001" cy="1917009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1443853" y="8609720"/>
            <a:ext cx="4269376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1. Cliquez sur confirmer le retrait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7403047" y="8480655"/>
            <a:ext cx="3485061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2. Le retrait est confirmé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12574769" y="8470047"/>
            <a:ext cx="4411707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114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3. Vous avez accès à la facture</a:t>
            </a:r>
            <a:endParaRPr/>
          </a:p>
        </p:txBody>
      </p:sp>
      <p:pic>
        <p:nvPicPr>
          <p:cNvPr id="360" name="Google Shape;3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768" y="1835957"/>
            <a:ext cx="8814464" cy="66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03" y="1833172"/>
            <a:ext cx="9011581" cy="675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31739" y="1903912"/>
            <a:ext cx="8820559" cy="661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/>
          <p:nvPr/>
        </p:nvSpPr>
        <p:spPr>
          <a:xfrm>
            <a:off x="6705600" y="0"/>
            <a:ext cx="11582400" cy="102870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0" y="6730365"/>
            <a:ext cx="3748195" cy="3556635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  <p:sp>
        <p:nvSpPr>
          <p:cNvPr id="369" name="Google Shape;369;p21"/>
          <p:cNvSpPr/>
          <p:nvPr/>
        </p:nvSpPr>
        <p:spPr>
          <a:xfrm>
            <a:off x="3939363" y="6825958"/>
            <a:ext cx="2590800" cy="3461042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/>
          <p:nvPr/>
        </p:nvSpPr>
        <p:spPr>
          <a:xfrm>
            <a:off x="8006645" y="1028700"/>
            <a:ext cx="10392191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EFF3F4"/>
                </a:solidFill>
                <a:latin typeface="Poppins"/>
                <a:cs typeface="Poppins"/>
                <a:sym typeface="Poppins"/>
              </a:rPr>
              <a:t>Pour </a:t>
            </a:r>
            <a:r>
              <a:rPr lang="en-US" sz="7200" b="1" dirty="0" err="1">
                <a:solidFill>
                  <a:srgbClr val="EFF3F4"/>
                </a:solidFill>
                <a:latin typeface="Poppins"/>
                <a:cs typeface="Poppins"/>
                <a:sym typeface="Poppins"/>
              </a:rPr>
              <a:t>toutes</a:t>
            </a:r>
            <a:r>
              <a:rPr lang="en-US" sz="7200" b="1" dirty="0">
                <a:solidFill>
                  <a:srgbClr val="EFF3F4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00" b="1" dirty="0" smtClean="0">
                <a:solidFill>
                  <a:srgbClr val="EFF3F4"/>
                </a:solidFill>
                <a:latin typeface="Poppins"/>
                <a:cs typeface="Poppins"/>
                <a:sym typeface="Poppins"/>
              </a:rPr>
              <a:t>questions</a:t>
            </a:r>
            <a:r>
              <a:rPr lang="fr-FR" sz="7200" b="1" dirty="0" smtClean="0">
                <a:solidFill>
                  <a:srgbClr val="EFF3F4"/>
                </a:solidFill>
                <a:latin typeface="Poppins"/>
                <a:cs typeface="Poppins"/>
                <a:sym typeface="Poppins"/>
              </a:rPr>
              <a:t>:</a:t>
            </a:r>
            <a:endParaRPr dirty="0"/>
          </a:p>
        </p:txBody>
      </p:sp>
      <p:sp>
        <p:nvSpPr>
          <p:cNvPr id="371" name="Google Shape;371;p21"/>
          <p:cNvSpPr/>
          <p:nvPr/>
        </p:nvSpPr>
        <p:spPr>
          <a:xfrm>
            <a:off x="8006645" y="3717986"/>
            <a:ext cx="11430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C42F49"/>
              </a:highlight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8001000" y="4674279"/>
            <a:ext cx="10619633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 smtClean="0">
                <a:solidFill>
                  <a:srgbClr val="EFF3F4"/>
                </a:solidFill>
                <a:latin typeface="Poppins Light"/>
                <a:cs typeface="Poppins Light"/>
                <a:sym typeface="Poppins Light"/>
              </a:rPr>
              <a:t>Pauline RENAUX</a:t>
            </a:r>
            <a:endParaRPr sz="7000" dirty="0"/>
          </a:p>
        </p:txBody>
      </p:sp>
      <p:sp>
        <p:nvSpPr>
          <p:cNvPr id="378" name="Google Shape;378;p21"/>
          <p:cNvSpPr txBox="1"/>
          <p:nvPr/>
        </p:nvSpPr>
        <p:spPr>
          <a:xfrm>
            <a:off x="8001000" y="6106403"/>
            <a:ext cx="76054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 smtClean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evenementiel@cm-marne.fr</a:t>
            </a:r>
            <a:endParaRPr dirty="0"/>
          </a:p>
        </p:txBody>
      </p:sp>
      <p:sp>
        <p:nvSpPr>
          <p:cNvPr id="15" name="Google Shape;342;p19">
            <a:extLst>
              <a:ext uri="{FF2B5EF4-FFF2-40B4-BE49-F238E27FC236}">
                <a16:creationId xmlns:a16="http://schemas.microsoft.com/office/drawing/2014/main" id="{FEC0A2C7-8CAF-40E9-8BDE-BF62B4666CA7}"/>
              </a:ext>
            </a:extLst>
          </p:cNvPr>
          <p:cNvSpPr/>
          <p:nvPr/>
        </p:nvSpPr>
        <p:spPr>
          <a:xfrm>
            <a:off x="8001000" y="3705618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569668" y="4702554"/>
            <a:ext cx="635705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Inscription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69668" y="636606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42F49"/>
              </a:solidFill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825861" y="0"/>
            <a:ext cx="6324600" cy="3572212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pic>
        <p:nvPicPr>
          <p:cNvPr id="3" name="Image 2" descr="Une image contenant capture d’écran, écran, moniteur, télévision&#10;&#10;Description générée automatiquement">
            <a:extLst>
              <a:ext uri="{FF2B5EF4-FFF2-40B4-BE49-F238E27FC236}">
                <a16:creationId xmlns:a16="http://schemas.microsoft.com/office/drawing/2014/main" id="{F3C445D6-AAE0-FB4C-B09A-FD07ED25F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5" t="21234" r="16394" b="18766"/>
          <a:stretch/>
        </p:blipFill>
        <p:spPr>
          <a:xfrm>
            <a:off x="8697387" y="3621587"/>
            <a:ext cx="9405258" cy="6172200"/>
          </a:xfrm>
          <a:prstGeom prst="rect">
            <a:avLst/>
          </a:prstGeom>
        </p:spPr>
      </p:pic>
      <p:sp>
        <p:nvSpPr>
          <p:cNvPr id="120" name="Google Shape;120;p3"/>
          <p:cNvSpPr/>
          <p:nvPr/>
        </p:nvSpPr>
        <p:spPr>
          <a:xfrm>
            <a:off x="13230580" y="2764703"/>
            <a:ext cx="3885365" cy="1413271"/>
          </a:xfrm>
          <a:custGeom>
            <a:avLst/>
            <a:gdLst/>
            <a:ahLst/>
            <a:cxnLst/>
            <a:rect l="l" t="t" r="r" b="b"/>
            <a:pathLst>
              <a:path w="22659911" h="8242367" extrusionOk="0">
                <a:moveTo>
                  <a:pt x="439420" y="0"/>
                </a:moveTo>
                <a:lnTo>
                  <a:pt x="20302962" y="0"/>
                </a:lnTo>
                <a:lnTo>
                  <a:pt x="20302962" y="439420"/>
                </a:lnTo>
                <a:lnTo>
                  <a:pt x="439420" y="439420"/>
                </a:lnTo>
                <a:lnTo>
                  <a:pt x="439420" y="0"/>
                </a:lnTo>
                <a:close/>
                <a:moveTo>
                  <a:pt x="0" y="6555807"/>
                </a:moveTo>
                <a:cubicBezTo>
                  <a:pt x="0" y="6798377"/>
                  <a:pt x="196850" y="6995227"/>
                  <a:pt x="439420" y="6995227"/>
                </a:cubicBezTo>
                <a:lnTo>
                  <a:pt x="439420" y="6555806"/>
                </a:lnTo>
                <a:lnTo>
                  <a:pt x="0" y="6555806"/>
                </a:lnTo>
                <a:close/>
                <a:moveTo>
                  <a:pt x="0" y="439420"/>
                </a:moveTo>
                <a:lnTo>
                  <a:pt x="439420" y="439420"/>
                </a:lnTo>
                <a:lnTo>
                  <a:pt x="439420" y="6555806"/>
                </a:lnTo>
                <a:lnTo>
                  <a:pt x="0" y="6555806"/>
                </a:lnTo>
                <a:lnTo>
                  <a:pt x="0" y="439420"/>
                </a:lnTo>
                <a:close/>
                <a:moveTo>
                  <a:pt x="20302962" y="439420"/>
                </a:moveTo>
                <a:lnTo>
                  <a:pt x="22659911" y="439420"/>
                </a:lnTo>
                <a:lnTo>
                  <a:pt x="22659911" y="6555806"/>
                </a:lnTo>
                <a:lnTo>
                  <a:pt x="20302962" y="6555806"/>
                </a:lnTo>
                <a:lnTo>
                  <a:pt x="20302962" y="439420"/>
                </a:lnTo>
                <a:close/>
                <a:moveTo>
                  <a:pt x="20302962" y="6995227"/>
                </a:moveTo>
                <a:lnTo>
                  <a:pt x="20879372" y="6995227"/>
                </a:lnTo>
                <a:cubicBezTo>
                  <a:pt x="20733322" y="7421946"/>
                  <a:pt x="20513611" y="7823267"/>
                  <a:pt x="20302962" y="8242367"/>
                </a:cubicBezTo>
                <a:cubicBezTo>
                  <a:pt x="20536472" y="7988367"/>
                  <a:pt x="21149881" y="7474017"/>
                  <a:pt x="21497861" y="6995227"/>
                </a:cubicBezTo>
                <a:lnTo>
                  <a:pt x="22220492" y="6995227"/>
                </a:lnTo>
                <a:cubicBezTo>
                  <a:pt x="22463061" y="6995227"/>
                  <a:pt x="22659911" y="6798377"/>
                  <a:pt x="22659911" y="6555807"/>
                </a:cubicBezTo>
                <a:lnTo>
                  <a:pt x="20302962" y="6555807"/>
                </a:lnTo>
                <a:lnTo>
                  <a:pt x="20302962" y="6995227"/>
                </a:lnTo>
                <a:close/>
                <a:moveTo>
                  <a:pt x="439420" y="6555807"/>
                </a:moveTo>
                <a:lnTo>
                  <a:pt x="20302962" y="6555807"/>
                </a:lnTo>
                <a:lnTo>
                  <a:pt x="20302962" y="6995227"/>
                </a:lnTo>
                <a:lnTo>
                  <a:pt x="439420" y="6995227"/>
                </a:lnTo>
                <a:lnTo>
                  <a:pt x="439420" y="6555806"/>
                </a:lnTo>
                <a:close/>
                <a:moveTo>
                  <a:pt x="439420" y="439420"/>
                </a:moveTo>
                <a:lnTo>
                  <a:pt x="20302962" y="439420"/>
                </a:lnTo>
                <a:lnTo>
                  <a:pt x="20302962" y="6555807"/>
                </a:lnTo>
                <a:lnTo>
                  <a:pt x="439420" y="6555807"/>
                </a:lnTo>
                <a:lnTo>
                  <a:pt x="439420" y="439420"/>
                </a:lnTo>
                <a:close/>
                <a:moveTo>
                  <a:pt x="439420" y="0"/>
                </a:moveTo>
                <a:cubicBezTo>
                  <a:pt x="196850" y="0"/>
                  <a:pt x="0" y="196850"/>
                  <a:pt x="0" y="439420"/>
                </a:cubicBezTo>
                <a:lnTo>
                  <a:pt x="439420" y="439420"/>
                </a:lnTo>
                <a:lnTo>
                  <a:pt x="439420" y="0"/>
                </a:lnTo>
                <a:close/>
                <a:moveTo>
                  <a:pt x="22659911" y="439420"/>
                </a:moveTo>
                <a:cubicBezTo>
                  <a:pt x="22659911" y="196850"/>
                  <a:pt x="22463061" y="0"/>
                  <a:pt x="22220492" y="0"/>
                </a:cubicBezTo>
                <a:lnTo>
                  <a:pt x="20302962" y="0"/>
                </a:lnTo>
                <a:lnTo>
                  <a:pt x="20302962" y="439420"/>
                </a:lnTo>
                <a:lnTo>
                  <a:pt x="22659911" y="43942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C42F49"/>
                </a:solidFill>
              </a:rPr>
              <a:t>Ajouter un commerce</a:t>
            </a:r>
            <a:endParaRPr sz="2800" dirty="0">
              <a:solidFill>
                <a:srgbClr val="C42F49"/>
              </a:solidFill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69668" y="7065648"/>
            <a:ext cx="6014158" cy="19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Appuyez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sur le bouton de « 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Ajouter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un commerce »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haut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 err="1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à</a:t>
            </a:r>
            <a:r>
              <a:rPr lang="en-US" sz="2799" b="0" i="0" u="none" strike="noStrike" cap="none" dirty="0">
                <a:solidFill>
                  <a:srgbClr val="53ADC5"/>
                </a:solidFill>
                <a:latin typeface="Poppins Light"/>
                <a:ea typeface="Poppins Light"/>
                <a:cs typeface="Poppins Light"/>
                <a:sym typeface="Poppins Light"/>
              </a:rPr>
              <a:t> droite</a:t>
            </a:r>
            <a:endParaRPr dirty="0">
              <a:solidFill>
                <a:srgbClr val="53ADC5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0"/>
            <a:ext cx="3748195" cy="3550301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53ADC5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0"/>
            <a:ext cx="8763000" cy="102870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38200" y="1873107"/>
            <a:ext cx="7576255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Inscription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38200" y="4089059"/>
            <a:ext cx="7119058" cy="49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5490" lvl="1" indent="-514350">
              <a:lnSpc>
                <a:spcPct val="193000"/>
              </a:lnSpc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fr-FR" sz="2800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Répondez</a:t>
            </a:r>
            <a:r>
              <a:rPr lang="en-US" sz="2800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dirty="0">
                <a:solidFill>
                  <a:srgbClr val="C42F49"/>
                </a:solidFill>
                <a:latin typeface="Poppins Light"/>
                <a:ea typeface="Poppins Light"/>
                <a:cs typeface="Poppins Light"/>
                <a:sym typeface="Poppins Light"/>
              </a:rPr>
              <a:t>“</a:t>
            </a:r>
            <a:r>
              <a:rPr lang="en-US" sz="2800" dirty="0" err="1">
                <a:solidFill>
                  <a:srgbClr val="C42F49"/>
                </a:solidFill>
                <a:latin typeface="Poppins Light"/>
                <a:ea typeface="Poppins Light"/>
                <a:cs typeface="Poppins Light"/>
                <a:sym typeface="Poppins Light"/>
              </a:rPr>
              <a:t>Oui</a:t>
            </a:r>
            <a:r>
              <a:rPr lang="en-US" sz="2800" dirty="0">
                <a:solidFill>
                  <a:srgbClr val="C42F49"/>
                </a:solidFill>
                <a:latin typeface="Poppins Light"/>
                <a:ea typeface="Poppins Light"/>
                <a:cs typeface="Poppins Light"/>
                <a:sym typeface="Poppins Light"/>
              </a:rPr>
              <a:t>” </a:t>
            </a:r>
            <a:r>
              <a:rPr lang="en-US" sz="2800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à la question “</a:t>
            </a:r>
            <a:r>
              <a:rPr lang="fr-BE" sz="2800" dirty="0">
                <a:solidFill>
                  <a:schemeClr val="bg1"/>
                </a:solidFill>
              </a:rPr>
              <a:t>Vous souhaitez ajouter votre commerce ? »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  <a:endParaRPr sz="2800" dirty="0">
              <a:solidFill>
                <a:schemeClr val="bg1"/>
              </a:solidFill>
            </a:endParaRPr>
          </a:p>
          <a:p>
            <a:pPr marL="745490" marR="0" lvl="1" indent="-514350" algn="l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Remplis</a:t>
            </a:r>
            <a:r>
              <a:rPr lang="en-US" sz="2799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s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ez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reste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du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formulaire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,</a:t>
            </a:r>
            <a:endParaRPr dirty="0"/>
          </a:p>
          <a:p>
            <a:pPr marL="745490" marR="0" lvl="1" indent="-514350" algn="l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Vérifiez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l’ensemble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des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informations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avant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</a:t>
            </a:r>
            <a:r>
              <a:rPr lang="en-US" sz="2799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799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vous</a:t>
            </a:r>
            <a:r>
              <a:rPr lang="en-US" sz="2799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enregistrer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, </a:t>
            </a:r>
            <a:endParaRPr dirty="0"/>
          </a:p>
          <a:p>
            <a:pPr marL="745490" marR="0" lvl="1" indent="-514350" algn="l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Clr>
                <a:srgbClr val="EFF3F4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Validez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b="0" i="0" u="none" strike="noStrike" cap="none" dirty="0" err="1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800" b="0" i="0" u="none" strike="noStrike" cap="none" dirty="0">
                <a:solidFill>
                  <a:srgbClr val="EFF3F4"/>
                </a:solidFill>
                <a:latin typeface="Poppins Light"/>
                <a:ea typeface="Poppins Light"/>
                <a:cs typeface="Poppins Light"/>
                <a:sym typeface="Poppins Light"/>
              </a:rPr>
              <a:t> inscription.</a:t>
            </a:r>
            <a:endParaRPr dirty="0"/>
          </a:p>
        </p:txBody>
      </p:sp>
      <p:sp>
        <p:nvSpPr>
          <p:cNvPr id="130" name="Google Shape;130;p4"/>
          <p:cNvSpPr/>
          <p:nvPr/>
        </p:nvSpPr>
        <p:spPr>
          <a:xfrm>
            <a:off x="838200" y="3588728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42F4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CB8C25-B4B8-7C4A-84F6-B6506D91C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4" t="14505" r="21660" b="35654"/>
          <a:stretch/>
        </p:blipFill>
        <p:spPr>
          <a:xfrm>
            <a:off x="8948057" y="2932507"/>
            <a:ext cx="9339943" cy="51271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0"/>
            <a:ext cx="9606178" cy="10287000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602087" y="893492"/>
            <a:ext cx="8465713" cy="10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9" b="1" i="0" u="none" strike="noStrike" cap="none" dirty="0" err="1">
                <a:solidFill>
                  <a:srgbClr val="EFF3F4"/>
                </a:solidFill>
                <a:latin typeface="Poppins"/>
                <a:ea typeface="Poppins"/>
                <a:cs typeface="Poppins"/>
                <a:sym typeface="Poppins"/>
              </a:rPr>
              <a:t>Connexion</a:t>
            </a:r>
            <a:endParaRPr sz="6669" b="1" i="0" u="none" strike="noStrike" cap="none" dirty="0">
              <a:solidFill>
                <a:srgbClr val="EFF3F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602086" y="2739535"/>
            <a:ext cx="8806287" cy="714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8476" marR="0" lvl="1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Calibri"/>
              <a:buAutoNum type="arabicPeriod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Cliquez sur le bouton de connexion en haut à droite,</a:t>
            </a:r>
            <a:endParaRPr lang="fr-FR"/>
          </a:p>
          <a:p>
            <a:pPr marL="728476" marR="0" lvl="1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Calibri"/>
              <a:buAutoNum type="arabicPeriod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Entrez vos informations de connexion : Email et mot de passe </a:t>
            </a:r>
            <a:endParaRPr lang="fr-FR"/>
          </a:p>
          <a:p>
            <a:pPr marL="728476" marR="0" lvl="1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Calibri"/>
              <a:buAutoNum type="arabicPeriod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Si vous avez oublié votre mot de passe : </a:t>
            </a:r>
            <a:endParaRPr lang="fr-FR"/>
          </a:p>
          <a:p>
            <a:pPr marL="1085354" marR="0" lvl="2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Arial"/>
              <a:buChar char="•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Cliquez sur « Mot de passe oublié ? » </a:t>
            </a:r>
            <a:endParaRPr lang="fr-FR"/>
          </a:p>
          <a:p>
            <a:pPr marL="1085354" marR="0" lvl="2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Arial"/>
              <a:buChar char="•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Renseignez votre email </a:t>
            </a:r>
            <a:endParaRPr lang="fr-FR"/>
          </a:p>
          <a:p>
            <a:pPr marL="1085354" marR="0" lvl="2" indent="-514350" algn="l" rtl="0">
              <a:lnSpc>
                <a:spcPct val="199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3"/>
              <a:buFont typeface="Arial"/>
              <a:buChar char="•"/>
            </a:pPr>
            <a:r>
              <a:rPr lang="fr-FR" sz="2593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lien de réinitialisation vous sera envoyé par email</a:t>
            </a:r>
            <a:endParaRPr lang="fr-FR"/>
          </a:p>
        </p:txBody>
      </p:sp>
      <p:sp>
        <p:nvSpPr>
          <p:cNvPr id="139" name="Google Shape;139;p5"/>
          <p:cNvSpPr/>
          <p:nvPr/>
        </p:nvSpPr>
        <p:spPr>
          <a:xfrm>
            <a:off x="602087" y="2364881"/>
            <a:ext cx="1058868" cy="105887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0" y="-31571"/>
            <a:ext cx="3748195" cy="925063"/>
          </a:xfrm>
          <a:custGeom>
            <a:avLst/>
            <a:gdLst/>
            <a:ahLst/>
            <a:cxnLst/>
            <a:rect l="l" t="t" r="r" b="b"/>
            <a:pathLst>
              <a:path w="2653030" h="2654300" extrusionOk="0">
                <a:moveTo>
                  <a:pt x="0" y="1535430"/>
                </a:moveTo>
                <a:lnTo>
                  <a:pt x="0" y="1463040"/>
                </a:lnTo>
                <a:lnTo>
                  <a:pt x="1463040" y="0"/>
                </a:lnTo>
                <a:lnTo>
                  <a:pt x="1535430" y="0"/>
                </a:lnTo>
                <a:lnTo>
                  <a:pt x="0" y="1535430"/>
                </a:lnTo>
                <a:close/>
                <a:moveTo>
                  <a:pt x="1681480" y="0"/>
                </a:moveTo>
                <a:lnTo>
                  <a:pt x="1609090" y="0"/>
                </a:lnTo>
                <a:lnTo>
                  <a:pt x="0" y="1607820"/>
                </a:lnTo>
                <a:lnTo>
                  <a:pt x="0" y="1680210"/>
                </a:lnTo>
                <a:lnTo>
                  <a:pt x="1681480" y="0"/>
                </a:lnTo>
                <a:close/>
                <a:moveTo>
                  <a:pt x="1390650" y="0"/>
                </a:moveTo>
                <a:lnTo>
                  <a:pt x="1318260" y="0"/>
                </a:lnTo>
                <a:lnTo>
                  <a:pt x="0" y="1318260"/>
                </a:lnTo>
                <a:lnTo>
                  <a:pt x="0" y="1390650"/>
                </a:lnTo>
                <a:lnTo>
                  <a:pt x="1390650" y="0"/>
                </a:lnTo>
                <a:close/>
                <a:moveTo>
                  <a:pt x="1245870" y="0"/>
                </a:moveTo>
                <a:lnTo>
                  <a:pt x="1173480" y="0"/>
                </a:lnTo>
                <a:lnTo>
                  <a:pt x="0" y="1173480"/>
                </a:lnTo>
                <a:lnTo>
                  <a:pt x="0" y="1245870"/>
                </a:lnTo>
                <a:lnTo>
                  <a:pt x="1245870" y="0"/>
                </a:lnTo>
                <a:close/>
                <a:moveTo>
                  <a:pt x="1826260" y="0"/>
                </a:moveTo>
                <a:lnTo>
                  <a:pt x="1753870" y="0"/>
                </a:lnTo>
                <a:lnTo>
                  <a:pt x="0" y="1753870"/>
                </a:lnTo>
                <a:lnTo>
                  <a:pt x="0" y="1826260"/>
                </a:lnTo>
                <a:lnTo>
                  <a:pt x="1826260" y="0"/>
                </a:lnTo>
                <a:close/>
                <a:moveTo>
                  <a:pt x="2260600" y="0"/>
                </a:moveTo>
                <a:lnTo>
                  <a:pt x="2188210" y="0"/>
                </a:lnTo>
                <a:lnTo>
                  <a:pt x="0" y="2188210"/>
                </a:lnTo>
                <a:lnTo>
                  <a:pt x="0" y="2260600"/>
                </a:lnTo>
                <a:lnTo>
                  <a:pt x="2260600" y="0"/>
                </a:lnTo>
                <a:close/>
                <a:moveTo>
                  <a:pt x="2551430" y="0"/>
                </a:moveTo>
                <a:lnTo>
                  <a:pt x="2479040" y="0"/>
                </a:lnTo>
                <a:lnTo>
                  <a:pt x="0" y="2479040"/>
                </a:lnTo>
                <a:lnTo>
                  <a:pt x="0" y="2551430"/>
                </a:lnTo>
                <a:lnTo>
                  <a:pt x="2551430" y="0"/>
                </a:lnTo>
                <a:close/>
                <a:moveTo>
                  <a:pt x="2405380" y="0"/>
                </a:moveTo>
                <a:lnTo>
                  <a:pt x="2332990" y="0"/>
                </a:lnTo>
                <a:lnTo>
                  <a:pt x="0" y="2332990"/>
                </a:lnTo>
                <a:lnTo>
                  <a:pt x="0" y="2405380"/>
                </a:lnTo>
                <a:lnTo>
                  <a:pt x="2405380" y="0"/>
                </a:lnTo>
                <a:close/>
                <a:moveTo>
                  <a:pt x="2115820" y="0"/>
                </a:moveTo>
                <a:lnTo>
                  <a:pt x="2043430" y="0"/>
                </a:lnTo>
                <a:lnTo>
                  <a:pt x="0" y="2043430"/>
                </a:lnTo>
                <a:lnTo>
                  <a:pt x="0" y="2115820"/>
                </a:lnTo>
                <a:lnTo>
                  <a:pt x="2115820" y="0"/>
                </a:lnTo>
                <a:close/>
                <a:moveTo>
                  <a:pt x="375920" y="0"/>
                </a:moveTo>
                <a:lnTo>
                  <a:pt x="303530" y="0"/>
                </a:lnTo>
                <a:lnTo>
                  <a:pt x="0" y="303530"/>
                </a:lnTo>
                <a:lnTo>
                  <a:pt x="0" y="375920"/>
                </a:lnTo>
                <a:lnTo>
                  <a:pt x="375920" y="0"/>
                </a:lnTo>
                <a:close/>
                <a:moveTo>
                  <a:pt x="1101090" y="0"/>
                </a:moveTo>
                <a:lnTo>
                  <a:pt x="1028700" y="0"/>
                </a:lnTo>
                <a:lnTo>
                  <a:pt x="0" y="1028700"/>
                </a:lnTo>
                <a:lnTo>
                  <a:pt x="0" y="1101090"/>
                </a:lnTo>
                <a:lnTo>
                  <a:pt x="1101090" y="0"/>
                </a:lnTo>
                <a:close/>
                <a:moveTo>
                  <a:pt x="2653030" y="0"/>
                </a:moveTo>
                <a:lnTo>
                  <a:pt x="2623820" y="0"/>
                </a:lnTo>
                <a:lnTo>
                  <a:pt x="0" y="2623820"/>
                </a:lnTo>
                <a:lnTo>
                  <a:pt x="0" y="2653030"/>
                </a:lnTo>
                <a:lnTo>
                  <a:pt x="43180" y="2653030"/>
                </a:lnTo>
                <a:lnTo>
                  <a:pt x="2653030" y="43180"/>
                </a:lnTo>
                <a:lnTo>
                  <a:pt x="2653030" y="0"/>
                </a:lnTo>
                <a:close/>
                <a:moveTo>
                  <a:pt x="520700" y="0"/>
                </a:moveTo>
                <a:lnTo>
                  <a:pt x="448310" y="0"/>
                </a:lnTo>
                <a:lnTo>
                  <a:pt x="0" y="448310"/>
                </a:lnTo>
                <a:lnTo>
                  <a:pt x="0" y="520700"/>
                </a:lnTo>
                <a:lnTo>
                  <a:pt x="520700" y="0"/>
                </a:lnTo>
                <a:close/>
                <a:moveTo>
                  <a:pt x="85090" y="0"/>
                </a:moveTo>
                <a:lnTo>
                  <a:pt x="12700" y="0"/>
                </a:lnTo>
                <a:lnTo>
                  <a:pt x="0" y="12700"/>
                </a:lnTo>
                <a:lnTo>
                  <a:pt x="0" y="85090"/>
                </a:lnTo>
                <a:lnTo>
                  <a:pt x="85090" y="0"/>
                </a:lnTo>
                <a:close/>
                <a:moveTo>
                  <a:pt x="231140" y="0"/>
                </a:moveTo>
                <a:lnTo>
                  <a:pt x="158750" y="0"/>
                </a:lnTo>
                <a:lnTo>
                  <a:pt x="0" y="157480"/>
                </a:lnTo>
                <a:lnTo>
                  <a:pt x="0" y="229870"/>
                </a:lnTo>
                <a:lnTo>
                  <a:pt x="231140" y="0"/>
                </a:lnTo>
                <a:close/>
                <a:moveTo>
                  <a:pt x="0" y="956310"/>
                </a:moveTo>
                <a:lnTo>
                  <a:pt x="956310" y="0"/>
                </a:lnTo>
                <a:lnTo>
                  <a:pt x="883920" y="0"/>
                </a:lnTo>
                <a:lnTo>
                  <a:pt x="0" y="882650"/>
                </a:lnTo>
                <a:lnTo>
                  <a:pt x="0" y="956310"/>
                </a:lnTo>
                <a:close/>
                <a:moveTo>
                  <a:pt x="665480" y="0"/>
                </a:moveTo>
                <a:lnTo>
                  <a:pt x="593090" y="0"/>
                </a:lnTo>
                <a:lnTo>
                  <a:pt x="0" y="593090"/>
                </a:lnTo>
                <a:lnTo>
                  <a:pt x="0" y="665480"/>
                </a:lnTo>
                <a:lnTo>
                  <a:pt x="665480" y="0"/>
                </a:lnTo>
                <a:close/>
                <a:moveTo>
                  <a:pt x="810260" y="0"/>
                </a:moveTo>
                <a:lnTo>
                  <a:pt x="737870" y="0"/>
                </a:lnTo>
                <a:lnTo>
                  <a:pt x="0" y="737870"/>
                </a:lnTo>
                <a:lnTo>
                  <a:pt x="0" y="810260"/>
                </a:lnTo>
                <a:lnTo>
                  <a:pt x="810260" y="0"/>
                </a:lnTo>
                <a:close/>
                <a:moveTo>
                  <a:pt x="1971040" y="0"/>
                </a:moveTo>
                <a:lnTo>
                  <a:pt x="1898650" y="0"/>
                </a:lnTo>
                <a:lnTo>
                  <a:pt x="0" y="1898650"/>
                </a:lnTo>
                <a:lnTo>
                  <a:pt x="0" y="1971040"/>
                </a:lnTo>
                <a:lnTo>
                  <a:pt x="1971040" y="0"/>
                </a:lnTo>
                <a:close/>
                <a:moveTo>
                  <a:pt x="2653030" y="1783080"/>
                </a:moveTo>
                <a:lnTo>
                  <a:pt x="2653030" y="1710690"/>
                </a:lnTo>
                <a:lnTo>
                  <a:pt x="1710690" y="2653030"/>
                </a:lnTo>
                <a:lnTo>
                  <a:pt x="1783080" y="2653030"/>
                </a:lnTo>
                <a:lnTo>
                  <a:pt x="2653030" y="1783080"/>
                </a:lnTo>
                <a:close/>
                <a:moveTo>
                  <a:pt x="2653030" y="1927860"/>
                </a:moveTo>
                <a:lnTo>
                  <a:pt x="2653030" y="1855470"/>
                </a:lnTo>
                <a:lnTo>
                  <a:pt x="1855470" y="2653030"/>
                </a:lnTo>
                <a:lnTo>
                  <a:pt x="1927860" y="2653030"/>
                </a:lnTo>
                <a:lnTo>
                  <a:pt x="2653030" y="1927860"/>
                </a:lnTo>
                <a:close/>
                <a:moveTo>
                  <a:pt x="2653030" y="2072640"/>
                </a:moveTo>
                <a:lnTo>
                  <a:pt x="2653030" y="2000250"/>
                </a:lnTo>
                <a:lnTo>
                  <a:pt x="2000250" y="2653030"/>
                </a:lnTo>
                <a:lnTo>
                  <a:pt x="2072640" y="2653030"/>
                </a:lnTo>
                <a:lnTo>
                  <a:pt x="2653030" y="2072640"/>
                </a:lnTo>
                <a:close/>
                <a:moveTo>
                  <a:pt x="2653030" y="1638300"/>
                </a:moveTo>
                <a:lnTo>
                  <a:pt x="2653030" y="1565910"/>
                </a:lnTo>
                <a:lnTo>
                  <a:pt x="1564640" y="2654300"/>
                </a:lnTo>
                <a:lnTo>
                  <a:pt x="1637030" y="2654300"/>
                </a:lnTo>
                <a:lnTo>
                  <a:pt x="2653030" y="1638300"/>
                </a:lnTo>
                <a:close/>
                <a:moveTo>
                  <a:pt x="2217420" y="2653030"/>
                </a:moveTo>
                <a:lnTo>
                  <a:pt x="2653030" y="2217420"/>
                </a:lnTo>
                <a:lnTo>
                  <a:pt x="2653030" y="2145030"/>
                </a:lnTo>
                <a:lnTo>
                  <a:pt x="2145030" y="2653030"/>
                </a:lnTo>
                <a:lnTo>
                  <a:pt x="2217420" y="2653030"/>
                </a:lnTo>
                <a:close/>
                <a:moveTo>
                  <a:pt x="2653030" y="2580640"/>
                </a:moveTo>
                <a:lnTo>
                  <a:pt x="2580640" y="2653030"/>
                </a:lnTo>
                <a:lnTo>
                  <a:pt x="2653030" y="2653030"/>
                </a:lnTo>
                <a:lnTo>
                  <a:pt x="2653030" y="2580640"/>
                </a:lnTo>
                <a:close/>
                <a:moveTo>
                  <a:pt x="2653030" y="2508250"/>
                </a:moveTo>
                <a:lnTo>
                  <a:pt x="2653030" y="2435860"/>
                </a:lnTo>
                <a:lnTo>
                  <a:pt x="2435860" y="2653030"/>
                </a:lnTo>
                <a:lnTo>
                  <a:pt x="2508250" y="2653030"/>
                </a:lnTo>
                <a:lnTo>
                  <a:pt x="2653030" y="2508250"/>
                </a:lnTo>
                <a:close/>
                <a:moveTo>
                  <a:pt x="2653030" y="2363470"/>
                </a:moveTo>
                <a:lnTo>
                  <a:pt x="2653030" y="2291080"/>
                </a:lnTo>
                <a:lnTo>
                  <a:pt x="2291080" y="2653030"/>
                </a:lnTo>
                <a:lnTo>
                  <a:pt x="2363470" y="2653030"/>
                </a:lnTo>
                <a:lnTo>
                  <a:pt x="2653030" y="2363470"/>
                </a:lnTo>
                <a:close/>
                <a:moveTo>
                  <a:pt x="2653030" y="1492250"/>
                </a:moveTo>
                <a:lnTo>
                  <a:pt x="2653030" y="1419860"/>
                </a:lnTo>
                <a:lnTo>
                  <a:pt x="1419860" y="2653030"/>
                </a:lnTo>
                <a:lnTo>
                  <a:pt x="1492250" y="2653030"/>
                </a:lnTo>
                <a:lnTo>
                  <a:pt x="2653030" y="1492250"/>
                </a:lnTo>
                <a:close/>
                <a:moveTo>
                  <a:pt x="2653030" y="187960"/>
                </a:moveTo>
                <a:lnTo>
                  <a:pt x="2653030" y="115570"/>
                </a:lnTo>
                <a:lnTo>
                  <a:pt x="115570" y="2653030"/>
                </a:lnTo>
                <a:lnTo>
                  <a:pt x="187960" y="2653030"/>
                </a:lnTo>
                <a:lnTo>
                  <a:pt x="2653030" y="187960"/>
                </a:lnTo>
                <a:close/>
                <a:moveTo>
                  <a:pt x="2653030" y="622300"/>
                </a:moveTo>
                <a:lnTo>
                  <a:pt x="2653030" y="549910"/>
                </a:lnTo>
                <a:lnTo>
                  <a:pt x="549910" y="2653030"/>
                </a:lnTo>
                <a:lnTo>
                  <a:pt x="622300" y="2653030"/>
                </a:lnTo>
                <a:lnTo>
                  <a:pt x="2653030" y="622300"/>
                </a:lnTo>
                <a:close/>
                <a:moveTo>
                  <a:pt x="2653030" y="477520"/>
                </a:moveTo>
                <a:lnTo>
                  <a:pt x="2653030" y="405130"/>
                </a:lnTo>
                <a:lnTo>
                  <a:pt x="405130" y="2653030"/>
                </a:lnTo>
                <a:lnTo>
                  <a:pt x="477520" y="2653030"/>
                </a:lnTo>
                <a:lnTo>
                  <a:pt x="2653030" y="477520"/>
                </a:lnTo>
                <a:close/>
                <a:moveTo>
                  <a:pt x="2653030" y="1347470"/>
                </a:moveTo>
                <a:lnTo>
                  <a:pt x="2653030" y="1275080"/>
                </a:lnTo>
                <a:lnTo>
                  <a:pt x="1275080" y="2653030"/>
                </a:lnTo>
                <a:lnTo>
                  <a:pt x="1347470" y="2653030"/>
                </a:lnTo>
                <a:lnTo>
                  <a:pt x="2653030" y="1347470"/>
                </a:lnTo>
                <a:close/>
                <a:moveTo>
                  <a:pt x="2653030" y="767080"/>
                </a:moveTo>
                <a:lnTo>
                  <a:pt x="2653030" y="694690"/>
                </a:lnTo>
                <a:lnTo>
                  <a:pt x="694690" y="2653030"/>
                </a:lnTo>
                <a:lnTo>
                  <a:pt x="767080" y="2653030"/>
                </a:lnTo>
                <a:lnTo>
                  <a:pt x="2653030" y="767080"/>
                </a:lnTo>
                <a:close/>
                <a:moveTo>
                  <a:pt x="2653030" y="332740"/>
                </a:moveTo>
                <a:lnTo>
                  <a:pt x="2653030" y="260350"/>
                </a:lnTo>
                <a:lnTo>
                  <a:pt x="260350" y="2653030"/>
                </a:lnTo>
                <a:lnTo>
                  <a:pt x="332740" y="2653030"/>
                </a:lnTo>
                <a:lnTo>
                  <a:pt x="2653030" y="332740"/>
                </a:lnTo>
                <a:close/>
                <a:moveTo>
                  <a:pt x="2653030" y="1202690"/>
                </a:moveTo>
                <a:lnTo>
                  <a:pt x="2653030" y="1130300"/>
                </a:lnTo>
                <a:lnTo>
                  <a:pt x="1130300" y="2653030"/>
                </a:lnTo>
                <a:lnTo>
                  <a:pt x="1202690" y="2653030"/>
                </a:lnTo>
                <a:lnTo>
                  <a:pt x="2653030" y="1202690"/>
                </a:lnTo>
                <a:close/>
                <a:moveTo>
                  <a:pt x="2653030" y="913130"/>
                </a:moveTo>
                <a:lnTo>
                  <a:pt x="2653030" y="840740"/>
                </a:lnTo>
                <a:lnTo>
                  <a:pt x="840740" y="2653030"/>
                </a:lnTo>
                <a:lnTo>
                  <a:pt x="913130" y="2653030"/>
                </a:lnTo>
                <a:lnTo>
                  <a:pt x="2653030" y="913130"/>
                </a:lnTo>
                <a:close/>
                <a:moveTo>
                  <a:pt x="2653030" y="1057910"/>
                </a:moveTo>
                <a:lnTo>
                  <a:pt x="2653030" y="985520"/>
                </a:lnTo>
                <a:lnTo>
                  <a:pt x="985520" y="2653030"/>
                </a:lnTo>
                <a:lnTo>
                  <a:pt x="1057910" y="2653030"/>
                </a:lnTo>
                <a:lnTo>
                  <a:pt x="2653030" y="1057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5EF591-57AB-324F-B24C-47E9E8E6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55" y="2897676"/>
            <a:ext cx="7881932" cy="4491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280844" y="581855"/>
            <a:ext cx="525222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Création</a:t>
            </a:r>
            <a:r>
              <a:rPr lang="en-US" sz="60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de boutique</a:t>
            </a:r>
            <a:endParaRPr sz="1200" dirty="0">
              <a:solidFill>
                <a:srgbClr val="53ADC5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112083-548F-534A-8A6F-FEB7EEC9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862" y="0"/>
            <a:ext cx="13329138" cy="3267490"/>
          </a:xfrm>
          <a:prstGeom prst="rect">
            <a:avLst/>
          </a:prstGeom>
        </p:spPr>
      </p:pic>
      <p:sp>
        <p:nvSpPr>
          <p:cNvPr id="160" name="Google Shape;160;p6"/>
          <p:cNvSpPr/>
          <p:nvPr/>
        </p:nvSpPr>
        <p:spPr>
          <a:xfrm>
            <a:off x="283632" y="305467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rot="4983165">
            <a:off x="15162683" y="885121"/>
            <a:ext cx="304224" cy="478331"/>
            <a:chOff x="0" y="-3810"/>
            <a:chExt cx="1045210" cy="1643380"/>
          </a:xfrm>
        </p:grpSpPr>
        <p:sp>
          <p:nvSpPr>
            <p:cNvPr id="163" name="Google Shape;163;p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 extrusionOk="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 extrusionOk="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6"/>
          <p:cNvGrpSpPr/>
          <p:nvPr/>
        </p:nvGrpSpPr>
        <p:grpSpPr>
          <a:xfrm rot="-663818">
            <a:off x="17333431" y="484187"/>
            <a:ext cx="304224" cy="478331"/>
            <a:chOff x="0" y="-3810"/>
            <a:chExt cx="1045210" cy="1643380"/>
          </a:xfrm>
        </p:grpSpPr>
        <p:sp>
          <p:nvSpPr>
            <p:cNvPr id="148" name="Google Shape;148;p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 extrusionOk="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9" name="Google Shape;149;p6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 extrusionOk="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0" y="5041722"/>
            <a:ext cx="4204082" cy="5245278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280844" y="7120435"/>
            <a:ext cx="3642394" cy="220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99000"/>
              </a:lnSpc>
            </a:pP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Vous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êtes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redirigé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vers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 page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d’activation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future boutique</a:t>
            </a:r>
            <a:endParaRPr lang="en-US" sz="1200"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1861601" y="5620037"/>
            <a:ext cx="480879" cy="142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19" b="0" i="0" u="none" strike="noStrike" cap="none" dirty="0">
                <a:solidFill>
                  <a:srgbClr val="C42F49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dirty="0">
              <a:solidFill>
                <a:srgbClr val="C42F49"/>
              </a:solidFill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4346942" y="5041722"/>
            <a:ext cx="4204082" cy="5245278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4652549" y="7120435"/>
            <a:ext cx="3642394" cy="146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Renseignez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le nom de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boutique</a:t>
            </a:r>
            <a:endParaRPr sz="1200" dirty="0"/>
          </a:p>
        </p:txBody>
      </p:sp>
      <p:sp>
        <p:nvSpPr>
          <p:cNvPr id="156" name="Google Shape;156;p6"/>
          <p:cNvSpPr txBox="1"/>
          <p:nvPr/>
        </p:nvSpPr>
        <p:spPr>
          <a:xfrm>
            <a:off x="6208543" y="5620037"/>
            <a:ext cx="480879" cy="142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19" b="0" i="0" u="none" strike="noStrike" cap="none" dirty="0">
                <a:solidFill>
                  <a:srgbClr val="C42F49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>
              <a:solidFill>
                <a:srgbClr val="C42F49"/>
              </a:solidFill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8703719" y="5041722"/>
            <a:ext cx="4204082" cy="5245278"/>
          </a:xfrm>
          <a:prstGeom prst="rect">
            <a:avLst/>
          </a:prstGeom>
          <a:solidFill>
            <a:srgbClr val="53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10503882" y="5620037"/>
            <a:ext cx="480879" cy="142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19" b="0" i="0" u="none" strike="noStrike" cap="none" dirty="0">
                <a:solidFill>
                  <a:srgbClr val="C42F49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dirty="0">
              <a:solidFill>
                <a:srgbClr val="C42F49"/>
              </a:solidFill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984563" y="7120435"/>
            <a:ext cx="3642394" cy="220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Complétez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 le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formulaire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et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activez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votre</a:t>
            </a:r>
            <a:r>
              <a:rPr lang="en-US" sz="24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boutique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1200" dirty="0"/>
          </a:p>
        </p:txBody>
      </p:sp>
      <p:grpSp>
        <p:nvGrpSpPr>
          <p:cNvPr id="22" name="Google Shape;162;p6">
            <a:extLst>
              <a:ext uri="{FF2B5EF4-FFF2-40B4-BE49-F238E27FC236}">
                <a16:creationId xmlns:a16="http://schemas.microsoft.com/office/drawing/2014/main" id="{62124831-FC9F-A949-9AA2-BC93B5B8438C}"/>
              </a:ext>
            </a:extLst>
          </p:cNvPr>
          <p:cNvGrpSpPr/>
          <p:nvPr/>
        </p:nvGrpSpPr>
        <p:grpSpPr>
          <a:xfrm rot="4983165">
            <a:off x="9088259" y="2692740"/>
            <a:ext cx="304224" cy="478331"/>
            <a:chOff x="0" y="-3810"/>
            <a:chExt cx="1045210" cy="1643380"/>
          </a:xfrm>
        </p:grpSpPr>
        <p:sp>
          <p:nvSpPr>
            <p:cNvPr id="23" name="Google Shape;163;p6">
              <a:extLst>
                <a:ext uri="{FF2B5EF4-FFF2-40B4-BE49-F238E27FC236}">
                  <a16:creationId xmlns:a16="http://schemas.microsoft.com/office/drawing/2014/main" id="{DC77AE13-81D2-0A4A-A4FB-0E7321B02D81}"/>
                </a:ext>
              </a:extLst>
            </p:cNvPr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 extrusionOk="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4" name="Google Shape;164;p6">
              <a:extLst>
                <a:ext uri="{FF2B5EF4-FFF2-40B4-BE49-F238E27FC236}">
                  <a16:creationId xmlns:a16="http://schemas.microsoft.com/office/drawing/2014/main" id="{37024A96-2D4C-C549-9E3B-FD800906F385}"/>
                </a:ext>
              </a:extLst>
            </p:cNvPr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 extrusionOk="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3F297DA-ADDA-904C-BA79-7E7DDAF99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181" y="5041721"/>
            <a:ext cx="5232819" cy="5245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800972" y="1093495"/>
            <a:ext cx="7208507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Information de la boutique</a:t>
            </a:r>
            <a:endParaRPr lang="en-US"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800972" y="4151084"/>
            <a:ext cx="8495428" cy="634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Renseignez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toutes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les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informations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de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votre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boutique :</a:t>
            </a:r>
          </a:p>
          <a:p>
            <a:pPr marL="457200" marR="0" lvl="0" indent="-45720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Hastag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et description,</a:t>
            </a:r>
          </a:p>
          <a:p>
            <a:pPr marL="457200" marR="0" lvl="0" indent="-45720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Adresse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, </a:t>
            </a:r>
          </a:p>
          <a:p>
            <a:pPr marL="457200" marR="0" lvl="0" indent="-45720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Téléphone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,</a:t>
            </a:r>
          </a:p>
          <a:p>
            <a:pPr marL="457200" marR="0" lvl="0" indent="-45720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Horaires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d’ouverture</a:t>
            </a:r>
            <a:endParaRPr lang="en-US" sz="2577" dirty="0">
              <a:solidFill>
                <a:srgbClr val="53ADC5"/>
              </a:solidFill>
              <a:latin typeface="Poppins Light"/>
              <a:cs typeface="Poppins Light"/>
              <a:sym typeface="Poppins Light"/>
            </a:endParaRPr>
          </a:p>
          <a:p>
            <a:pPr marL="457200" marR="0" lvl="0" indent="-45720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Réseaux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sociaux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: </a:t>
            </a:r>
            <a:r>
              <a:rPr lang="en-US" sz="2400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      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le lien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doit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être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www.  non https:// </a:t>
            </a:r>
            <a:endParaRPr lang="en-US" dirty="0">
              <a:solidFill>
                <a:srgbClr val="53ADC5"/>
              </a:solidFill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00972" y="3796365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7DC4898-1536-2D4E-A378-EA2C62C3D508}"/>
              </a:ext>
            </a:extLst>
          </p:cNvPr>
          <p:cNvGrpSpPr/>
          <p:nvPr/>
        </p:nvGrpSpPr>
        <p:grpSpPr>
          <a:xfrm>
            <a:off x="12337459" y="105013"/>
            <a:ext cx="4496495" cy="10234428"/>
            <a:chOff x="12937065" y="0"/>
            <a:chExt cx="5372083" cy="13075236"/>
          </a:xfrm>
        </p:grpSpPr>
        <p:pic>
          <p:nvPicPr>
            <p:cNvPr id="5" name="Image 4" descr="Une image contenant capture d’écran, moniteur, afficher&#10;&#10;Description générée automatiquement">
              <a:extLst>
                <a:ext uri="{FF2B5EF4-FFF2-40B4-BE49-F238E27FC236}">
                  <a16:creationId xmlns:a16="http://schemas.microsoft.com/office/drawing/2014/main" id="{F6E477DF-551D-CE48-8C67-9B081165E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37065" y="5523571"/>
              <a:ext cx="5372083" cy="7551665"/>
            </a:xfrm>
            <a:prstGeom prst="rect">
              <a:avLst/>
            </a:prstGeom>
          </p:spPr>
        </p:pic>
        <p:pic>
          <p:nvPicPr>
            <p:cNvPr id="8" name="Image 7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54765889-135D-B34A-8F2C-FAF2ACBF0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37066" y="0"/>
              <a:ext cx="5350933" cy="5831610"/>
            </a:xfrm>
            <a:prstGeom prst="rect">
              <a:avLst/>
            </a:prstGeom>
          </p:spPr>
        </p:pic>
      </p:grpSp>
      <p:sp>
        <p:nvSpPr>
          <p:cNvPr id="2" name="Organigramme : Extraire 1">
            <a:extLst>
              <a:ext uri="{FF2B5EF4-FFF2-40B4-BE49-F238E27FC236}">
                <a16:creationId xmlns:a16="http://schemas.microsoft.com/office/drawing/2014/main" id="{12593BFA-98A8-4C3E-8F19-089A1C099099}"/>
              </a:ext>
            </a:extLst>
          </p:cNvPr>
          <p:cNvSpPr/>
          <p:nvPr/>
        </p:nvSpPr>
        <p:spPr>
          <a:xfrm>
            <a:off x="4153765" y="8900160"/>
            <a:ext cx="502920" cy="472440"/>
          </a:xfrm>
          <a:prstGeom prst="flowChartExtra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944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913685" y="355976"/>
            <a:ext cx="14779687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Ajouter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 option de livraison</a:t>
            </a:r>
          </a:p>
        </p:txBody>
      </p:sp>
      <p:sp>
        <p:nvSpPr>
          <p:cNvPr id="232" name="Google Shape;232;p12"/>
          <p:cNvSpPr txBox="1"/>
          <p:nvPr/>
        </p:nvSpPr>
        <p:spPr>
          <a:xfrm>
            <a:off x="1144557" y="2311519"/>
            <a:ext cx="6714951" cy="76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1-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Cliquez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sur le bouton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ajouter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à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droite</a:t>
            </a:r>
            <a:endParaRPr lang="en-US" dirty="0">
              <a:solidFill>
                <a:srgbClr val="53ADC5"/>
              </a:solidFill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913685" y="1910385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AE99A-08C3-1643-B954-8D6BF97F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5" y="3065732"/>
            <a:ext cx="9265021" cy="14871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D174F1-AA54-6F49-9F46-3D4D4FB03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143" y="5160794"/>
            <a:ext cx="5140591" cy="49665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60F2F9-D42D-5F46-BA0F-B5EBABCF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0862" y="3809320"/>
            <a:ext cx="4865020" cy="1137787"/>
          </a:xfrm>
          <a:prstGeom prst="rect">
            <a:avLst/>
          </a:prstGeom>
        </p:spPr>
      </p:pic>
      <p:sp>
        <p:nvSpPr>
          <p:cNvPr id="16" name="Google Shape;232;p12">
            <a:extLst>
              <a:ext uri="{FF2B5EF4-FFF2-40B4-BE49-F238E27FC236}">
                <a16:creationId xmlns:a16="http://schemas.microsoft.com/office/drawing/2014/main" id="{D2A1B71D-3BFE-684E-85CE-9380B422018B}"/>
              </a:ext>
            </a:extLst>
          </p:cNvPr>
          <p:cNvSpPr txBox="1"/>
          <p:nvPr/>
        </p:nvSpPr>
        <p:spPr>
          <a:xfrm>
            <a:off x="1144556" y="4947107"/>
            <a:ext cx="6714951" cy="461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2-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Choissisez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votre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option de livraison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en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cliquant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sur la première case </a:t>
            </a:r>
          </a:p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3- Entrez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votre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tarif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de livraison </a:t>
            </a:r>
          </a:p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4-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Nommez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l’option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de livraison</a:t>
            </a:r>
          </a:p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5- </a:t>
            </a:r>
            <a:r>
              <a:rPr lang="en-US" sz="2577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Cliquez</a:t>
            </a:r>
            <a:r>
              <a:rPr lang="en-US" sz="2577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sur </a:t>
            </a:r>
            <a:r>
              <a:rPr lang="en-US" sz="2577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enregistrer</a:t>
            </a:r>
            <a:endParaRPr lang="en-US" sz="2577" b="1" dirty="0">
              <a:solidFill>
                <a:srgbClr val="53ADC5"/>
              </a:solidFill>
              <a:latin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9402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77" b="1" dirty="0">
              <a:solidFill>
                <a:srgbClr val="53ADC5"/>
              </a:solidFill>
              <a:latin typeface="Poppins Light"/>
              <a:cs typeface="Poppins Light"/>
              <a:sym typeface="Poppins Light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FCF6E72-1929-4E45-A212-EDA941E7D9D9}"/>
              </a:ext>
            </a:extLst>
          </p:cNvPr>
          <p:cNvCxnSpPr>
            <a:cxnSpLocks/>
          </p:cNvCxnSpPr>
          <p:nvPr/>
        </p:nvCxnSpPr>
        <p:spPr>
          <a:xfrm>
            <a:off x="7859508" y="2845221"/>
            <a:ext cx="1296774" cy="626381"/>
          </a:xfrm>
          <a:prstGeom prst="straightConnector1">
            <a:avLst/>
          </a:prstGeom>
          <a:ln w="57150">
            <a:solidFill>
              <a:srgbClr val="C42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8A0F6A-9204-EC4E-A9B2-CBCF40FAC32F}"/>
              </a:ext>
            </a:extLst>
          </p:cNvPr>
          <p:cNvCxnSpPr>
            <a:cxnSpLocks/>
          </p:cNvCxnSpPr>
          <p:nvPr/>
        </p:nvCxnSpPr>
        <p:spPr>
          <a:xfrm flipV="1">
            <a:off x="11911496" y="4800256"/>
            <a:ext cx="1349366" cy="983406"/>
          </a:xfrm>
          <a:prstGeom prst="straightConnector1">
            <a:avLst/>
          </a:prstGeom>
          <a:ln w="57150">
            <a:solidFill>
              <a:srgbClr val="C42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F7D772EC-EB20-E745-915C-B3968251B428}"/>
              </a:ext>
            </a:extLst>
          </p:cNvPr>
          <p:cNvSpPr txBox="1"/>
          <p:nvPr/>
        </p:nvSpPr>
        <p:spPr>
          <a:xfrm>
            <a:off x="403743" y="9080861"/>
            <a:ext cx="83817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42F49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Vous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pouvez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ajouter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autant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d’options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de livraison que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vous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souhaitez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en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réitérant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ce</a:t>
            </a:r>
            <a:r>
              <a:rPr lang="en-US" sz="2400" b="1" dirty="0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 </a:t>
            </a:r>
            <a:r>
              <a:rPr lang="en-US" sz="2400" b="1" dirty="0" err="1">
                <a:solidFill>
                  <a:srgbClr val="53ADC5"/>
                </a:solidFill>
                <a:latin typeface="Poppins Light"/>
                <a:cs typeface="Poppins Light"/>
                <a:sym typeface="Poppins Light"/>
              </a:rPr>
              <a:t>processus</a:t>
            </a:r>
            <a:endParaRPr lang="en-US" sz="2400" b="1" dirty="0">
              <a:solidFill>
                <a:srgbClr val="53ADC5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4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804330" y="5887811"/>
            <a:ext cx="1111831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Information du </a:t>
            </a:r>
            <a:r>
              <a:rPr lang="en-US" sz="7200" b="1" i="0" u="none" strike="noStrike" cap="none" dirty="0" err="1">
                <a:solidFill>
                  <a:srgbClr val="53ADC5"/>
                </a:solidFill>
                <a:latin typeface="Poppins"/>
                <a:ea typeface="Poppins"/>
                <a:cs typeface="Poppins"/>
                <a:sym typeface="Poppins"/>
              </a:rPr>
              <a:t>compte</a:t>
            </a:r>
            <a:endParaRPr sz="7200" b="1" i="0" u="none" strike="noStrike" cap="none" dirty="0">
              <a:solidFill>
                <a:srgbClr val="53ADC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04330" y="7355439"/>
            <a:ext cx="1143000" cy="114300"/>
          </a:xfrm>
          <a:prstGeom prst="rect">
            <a:avLst/>
          </a:prstGeom>
          <a:solidFill>
            <a:srgbClr val="C42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2;p12">
            <a:extLst>
              <a:ext uri="{FF2B5EF4-FFF2-40B4-BE49-F238E27FC236}">
                <a16:creationId xmlns:a16="http://schemas.microsoft.com/office/drawing/2014/main" id="{B72F1AEB-AB18-2E4D-8061-CF80F0D528A1}"/>
              </a:ext>
            </a:extLst>
          </p:cNvPr>
          <p:cNvSpPr txBox="1"/>
          <p:nvPr/>
        </p:nvSpPr>
        <p:spPr>
          <a:xfrm>
            <a:off x="804330" y="7726931"/>
            <a:ext cx="15847375" cy="143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94024"/>
              </a:lnSpc>
            </a:pPr>
            <a:r>
              <a:rPr lang="fr-FR" sz="2400" dirty="0">
                <a:solidFill>
                  <a:srgbClr val="53ADC5"/>
                </a:solidFill>
              </a:rPr>
              <a:t>Photo de couverture : taille de l’image </a:t>
            </a:r>
            <a:r>
              <a:rPr lang="fr-FR" sz="2400" dirty="0">
                <a:solidFill>
                  <a:srgbClr val="C42F49"/>
                </a:solidFill>
              </a:rPr>
              <a:t>1015 x 300px</a:t>
            </a:r>
          </a:p>
          <a:p>
            <a:pPr>
              <a:lnSpc>
                <a:spcPct val="194024"/>
              </a:lnSpc>
            </a:pPr>
            <a:r>
              <a:rPr lang="fr-FR" sz="2400" dirty="0">
                <a:solidFill>
                  <a:srgbClr val="53ADC5"/>
                </a:solidFill>
              </a:rPr>
              <a:t>Toutes vos images peuvent nous être envoyées à </a:t>
            </a:r>
            <a:r>
              <a:rPr lang="fr-FR" sz="2400" dirty="0" err="1">
                <a:solidFill>
                  <a:srgbClr val="C42F49"/>
                </a:solidFill>
              </a:rPr>
              <a:t>contact@jacheteenlocal.fr</a:t>
            </a:r>
            <a:endParaRPr lang="fr-FR" sz="2400" dirty="0">
              <a:solidFill>
                <a:srgbClr val="C42F49"/>
              </a:solidFill>
            </a:endParaRP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57E80A2-89C9-DA43-BB03-9F86202E9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88"/>
          <a:stretch/>
        </p:blipFill>
        <p:spPr>
          <a:xfrm>
            <a:off x="1947330" y="0"/>
            <a:ext cx="14385158" cy="49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743</Words>
  <Application>Microsoft Office PowerPoint</Application>
  <PresentationFormat>Personnalisé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Poppins Light</vt:lpstr>
      <vt:lpstr>Calibri</vt:lpstr>
      <vt:lpstr>Poppins</vt:lpstr>
      <vt:lpstr>Arial</vt:lpstr>
      <vt:lpstr>Baghdad</vt:lpstr>
      <vt:lpstr>Open Sans</vt:lpstr>
      <vt:lpstr>Poppins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RISSEL-CHAPPUIS Alizee</dc:creator>
  <cp:lastModifiedBy>Peggy LEOTY</cp:lastModifiedBy>
  <cp:revision>31</cp:revision>
  <dcterms:created xsi:type="dcterms:W3CDTF">2006-08-16T00:00:00Z</dcterms:created>
  <dcterms:modified xsi:type="dcterms:W3CDTF">2020-10-28T15:55:35Z</dcterms:modified>
</cp:coreProperties>
</file>